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B2958-FB47-95FF-C78A-B4FC5BEE8FA7}" v="1055" dt="2023-11-19T16:04:04.125"/>
    <p1510:client id="{20EB54F3-CAB7-3E45-E538-27C0E2A8DC50}" v="340" dt="2023-11-19T06:44:05.253"/>
    <p1510:client id="{6C3BB8E3-4DC8-4C0E-ACFE-8F386950196E}" v="381" dt="2023-11-18T06:07:13.420"/>
    <p1510:client id="{8EB36C85-20F8-513A-58FE-B612AC8BF1E2}" v="548" dt="2023-11-18T14:36:33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9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8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24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30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36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743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10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522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37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179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95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7" r:id="rId6"/>
    <p:sldLayoutId id="2147483763" r:id="rId7"/>
    <p:sldLayoutId id="2147483764" r:id="rId8"/>
    <p:sldLayoutId id="2147483765" r:id="rId9"/>
    <p:sldLayoutId id="2147483766" r:id="rId10"/>
    <p:sldLayoutId id="21474837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-</a:t>
            </a:r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7097" r="-1" b="4211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a typeface="+mj-lt"/>
                <a:cs typeface="+mj-lt"/>
              </a:rPr>
              <a:t>Efficient weighted probabilistic frequent itemset mining in </a:t>
            </a:r>
            <a:r>
              <a:rPr lang="en-US" sz="6000" dirty="0">
                <a:solidFill>
                  <a:schemeClr val="bg1"/>
                </a:solidFill>
              </a:rPr>
              <a:t>UNCERTAIN DATABASE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Analysis and Design Algorithms-</a:t>
            </a:r>
            <a:r>
              <a:rPr lang="en-US" sz="2400" dirty="0">
                <a:solidFill>
                  <a:schemeClr val="bg1"/>
                </a:solidFill>
              </a:rPr>
              <a:t>503040</a:t>
            </a:r>
          </a:p>
          <a:p>
            <a:pPr algn="ctr"/>
            <a:r>
              <a:rPr lang="en-US" sz="2400" dirty="0">
                <a:solidFill>
                  <a:srgbClr val="ECECF1"/>
                </a:solidFill>
                <a:ea typeface="+mn-lt"/>
                <a:cs typeface="+mn-lt"/>
              </a:rPr>
              <a:t>Instructor: Ph.D. Nguyen Chi Thien</a:t>
            </a:r>
            <a:endParaRPr lang="en-US" sz="2400" dirty="0"/>
          </a:p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D401C-4D2D-9BC7-0D88-6D0BE8EBF47E}"/>
              </a:ext>
            </a:extLst>
          </p:cNvPr>
          <p:cNvSpPr txBox="1"/>
          <p:nvPr/>
        </p:nvSpPr>
        <p:spPr>
          <a:xfrm>
            <a:off x="8633297" y="6395936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Doan Ngoc Nam - 52000084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9459FA7-7926-C94D-64CB-A0EF2E3BA5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91"/>
    </mc:Choice>
    <mc:Fallback>
      <p:transition spd="slow" advTm="204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7107" b="422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  <a:ea typeface="+mj-lt"/>
                <a:cs typeface="+mj-lt"/>
              </a:rPr>
              <a:t>Define problem: Algorithm 2 – w-PFI candidate generation(2)</a:t>
            </a:r>
          </a:p>
        </p:txBody>
      </p:sp>
      <p:sp>
        <p:nvSpPr>
          <p:cNvPr id="82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3E707-A015-DC1C-9D46-0F1F3AE841E1}"/>
              </a:ext>
            </a:extLst>
          </p:cNvPr>
          <p:cNvSpPr txBox="1"/>
          <p:nvPr/>
        </p:nvSpPr>
        <p:spPr>
          <a:xfrm>
            <a:off x="5251573" y="696687"/>
            <a:ext cx="6196483" cy="528920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W-PFI GENERATE CANDICATE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     Input: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W-PFI set size k-1: List []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Itemset I: set ()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Weight table: dictionary {}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Threshold t: float number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Output: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A w-PFI candidate size k-1 Ck: List []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28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800" b="1" dirty="0">
              <a:solidFill>
                <a:schemeClr val="tx1"/>
              </a:solidFill>
            </a:endParaRPr>
          </a:p>
          <a:p>
            <a:pPr marL="571500" indent="-3429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51435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00F956C-FC6A-2CA5-4068-7BB4819D82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2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777"/>
    </mc:Choice>
    <mc:Fallback>
      <p:transition spd="slow" advTm="87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/>
              <a:t>Define problem: Algorithm 3 – </a:t>
            </a:r>
            <a:r>
              <a:rPr lang="en-US" sz="4500" dirty="0">
                <a:ea typeface="+mj-lt"/>
                <a:cs typeface="+mj-lt"/>
              </a:rPr>
              <a:t>w-PFI candidate generation based on probability model (1)</a:t>
            </a:r>
            <a:endParaRPr lang="en-US" sz="4500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CC46B"/>
          </a:solidFill>
          <a:ln w="38100" cap="rnd">
            <a:solidFill>
              <a:srgbClr val="FCC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211" b="-3"/>
          <a:stretch/>
        </p:blipFill>
        <p:spPr>
          <a:xfrm>
            <a:off x="8150346" y="1994042"/>
            <a:ext cx="3441393" cy="4109003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EF1A187-D175-B414-9049-C19CC9E6AA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30" y="1986878"/>
            <a:ext cx="6193766" cy="42213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867CC45-25B0-29F1-7D45-047E5E827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7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94"/>
    </mc:Choice>
    <mc:Fallback>
      <p:transition spd="slow" advTm="34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7107" b="422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500" dirty="0">
                <a:solidFill>
                  <a:schemeClr val="bg1"/>
                </a:solidFill>
                <a:ea typeface="+mj-lt"/>
                <a:cs typeface="+mj-lt"/>
              </a:rPr>
              <a:t>Define problem: Algorithm 2 – w-PFI candidate based on probability model</a:t>
            </a:r>
          </a:p>
        </p:txBody>
      </p:sp>
      <p:sp>
        <p:nvSpPr>
          <p:cNvPr id="82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3E707-A015-DC1C-9D46-0F1F3AE841E1}"/>
              </a:ext>
            </a:extLst>
          </p:cNvPr>
          <p:cNvSpPr txBox="1"/>
          <p:nvPr/>
        </p:nvSpPr>
        <p:spPr>
          <a:xfrm>
            <a:off x="5251573" y="696687"/>
            <a:ext cx="6196483" cy="528920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     Input: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W-PFI set size k-1: List []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Itemset I: set ()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Weight table: dictionary {}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Scale alpha: float number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Transaction size n: List []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Minimum support: float number </a:t>
            </a:r>
            <a:endParaRPr lang="en-US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Threshold t: float number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Output: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A w-PFI candidate size k-1 Ck: List []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28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800" b="1" dirty="0">
              <a:solidFill>
                <a:schemeClr val="tx1"/>
              </a:solidFill>
            </a:endParaRPr>
          </a:p>
          <a:p>
            <a:pPr marL="571500" indent="-3429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51435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8E857C-4131-D30A-DB91-8A220A14B3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5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489"/>
    </mc:Choice>
    <mc:Fallback>
      <p:transition spd="slow" advTm="68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8359" y="3032425"/>
            <a:ext cx="4584921" cy="19498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Implementation</a:t>
            </a:r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466" b="2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60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CC46B"/>
          </a:solidFill>
          <a:ln w="38100" cap="rnd">
            <a:solidFill>
              <a:srgbClr val="FCC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1AF129-AD18-381E-02A4-1C98699D4A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6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6"/>
    </mc:Choice>
    <mc:Fallback>
      <p:transition spd="slow" advTm="4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 err="1"/>
              <a:t>IMplement</a:t>
            </a:r>
            <a:r>
              <a:rPr lang="en-US" sz="4500" dirty="0"/>
              <a:t>: SCAN_FIND_WPFI</a:t>
            </a: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CC46B"/>
          </a:solidFill>
          <a:ln w="38100" cap="rnd">
            <a:solidFill>
              <a:srgbClr val="FCC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211" b="-3"/>
          <a:stretch/>
        </p:blipFill>
        <p:spPr>
          <a:xfrm>
            <a:off x="8150346" y="1994042"/>
            <a:ext cx="3441393" cy="4109003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E627A6CB-7AF7-B25A-ECCD-723255F6E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4709009"/>
            <a:ext cx="6538822" cy="1566283"/>
          </a:xfrm>
          <a:prstGeom prst="rect">
            <a:avLst/>
          </a:prstGeom>
        </p:spPr>
      </p:pic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9224D3EA-682C-91A1-AAEE-EE866C2FD9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43" y="1989633"/>
            <a:ext cx="6524445" cy="203046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7EA67D5-DA08-A873-68CF-1882229A9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89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272"/>
    </mc:Choice>
    <mc:Fallback>
      <p:transition spd="slow" advTm="90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 err="1"/>
              <a:t>IMplement</a:t>
            </a:r>
            <a:r>
              <a:rPr lang="en-US" sz="4500" dirty="0"/>
              <a:t>: GENERATE CADIDATE WPFI</a:t>
            </a:r>
            <a:endParaRPr lang="en-US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CC46B"/>
          </a:solidFill>
          <a:ln w="38100" cap="rnd">
            <a:solidFill>
              <a:srgbClr val="FCC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211" b="-3"/>
          <a:stretch/>
        </p:blipFill>
        <p:spPr>
          <a:xfrm>
            <a:off x="7862799" y="1994042"/>
            <a:ext cx="3728940" cy="4454059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2C0D12-FC65-F693-1DE3-A2D08732B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513" y="1992932"/>
            <a:ext cx="5704935" cy="453990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15101D-F94B-8006-D870-BD1CD3E004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4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08"/>
    </mc:Choice>
    <mc:Fallback>
      <p:transition spd="slow" advTm="521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/>
              <a:t>SAMPLE RUN : X={Fruit, milk} </a:t>
            </a:r>
            <a:r>
              <a:rPr lang="en-US" sz="4500" dirty="0" err="1"/>
              <a:t>sp</a:t>
            </a:r>
            <a:r>
              <a:rPr lang="en-US" sz="4500" dirty="0"/>
              <a:t>=0.32 is a w-</a:t>
            </a:r>
            <a:r>
              <a:rPr lang="en-US" sz="4500" dirty="0" err="1"/>
              <a:t>pfi</a:t>
            </a: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CC46B"/>
          </a:solidFill>
          <a:ln w="38100" cap="rnd">
            <a:solidFill>
              <a:srgbClr val="FCC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211" b="-3"/>
          <a:stretch/>
        </p:blipFill>
        <p:spPr>
          <a:xfrm>
            <a:off x="7862799" y="1994042"/>
            <a:ext cx="3728940" cy="4454059"/>
          </a:xfrm>
          <a:prstGeom prst="rect">
            <a:avLst/>
          </a:prstGeom>
        </p:spPr>
      </p:pic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01A7EC8E-DB2E-FCCA-3A44-EA64BFB1E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2083387"/>
            <a:ext cx="6265652" cy="2604961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A1E764F-EAB4-A447-01A7-E932744F0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43" y="4976996"/>
            <a:ext cx="6265652" cy="114532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19B7527-BA72-0A02-46DA-4498ECE709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2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701"/>
    </mc:Choice>
    <mc:Fallback>
      <p:transition spd="slow" advTm="117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7200" dirty="0"/>
              <a:t>Table of content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CC46B"/>
          </a:solidFill>
          <a:ln w="38100" cap="rnd">
            <a:solidFill>
              <a:srgbClr val="FCC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 to Problem</a:t>
            </a:r>
          </a:p>
          <a:p>
            <a:r>
              <a:rPr lang="en-US" dirty="0"/>
              <a:t>Define Problem</a:t>
            </a:r>
          </a:p>
          <a:p>
            <a:r>
              <a:rPr lang="en-US" dirty="0"/>
              <a:t>Implement</a:t>
            </a:r>
          </a:p>
          <a:p>
            <a:r>
              <a:rPr lang="en-US" dirty="0"/>
              <a:t>Experiences</a:t>
            </a:r>
          </a:p>
          <a:p>
            <a:endParaRPr lang="en-US" dirty="0"/>
          </a:p>
          <a:p>
            <a:endParaRPr lang="en-US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9" r="4277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5BA3B0A-9661-097D-061C-4736AFBF6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81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0"/>
    </mc:Choice>
    <mc:Fallback>
      <p:transition spd="slow" advTm="13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475962" cy="1783080"/>
          </a:xfrm>
        </p:spPr>
        <p:txBody>
          <a:bodyPr anchor="b">
            <a:normAutofit fontScale="90000"/>
          </a:bodyPr>
          <a:lstStyle/>
          <a:p>
            <a:r>
              <a:rPr lang="en-US" sz="7200" dirty="0"/>
              <a:t>Introduction to problem (1)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CC46B"/>
          </a:solidFill>
          <a:ln w="38100" cap="rnd">
            <a:solidFill>
              <a:srgbClr val="FCC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 dirty="0"/>
              <a:t>Uncertain database become an active research direction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>
                <a:ea typeface="+mn-lt"/>
                <a:cs typeface="+mn-lt"/>
              </a:rPr>
              <a:t>Traffic data analysis, monitoring, </a:t>
            </a:r>
            <a:r>
              <a:rPr lang="en-US" b="1">
                <a:ea typeface="+mn-lt"/>
                <a:cs typeface="+mn-lt"/>
              </a:rPr>
              <a:t>FI mining</a:t>
            </a:r>
            <a:endParaRPr lang="en-US"/>
          </a:p>
          <a:p>
            <a:pPr marL="457200" indent="-457200"/>
            <a:endParaRPr lang="en-US" dirty="0"/>
          </a:p>
          <a:p>
            <a:pPr marL="457200" lvl="1" indent="0">
              <a:buNone/>
            </a:pPr>
            <a:endParaRPr lang="en-US" b="1" dirty="0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9" r="4277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Picture 3" descr="A white and grey rectangular object&#10;&#10;Description automatically generated">
            <a:extLst>
              <a:ext uri="{FF2B5EF4-FFF2-40B4-BE49-F238E27FC236}">
                <a16:creationId xmlns:a16="http://schemas.microsoft.com/office/drawing/2014/main" id="{94F57880-FCE6-E466-DE03-1D03D2863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876" y="3958088"/>
            <a:ext cx="4991724" cy="754721"/>
          </a:xfrm>
          <a:prstGeom prst="rect">
            <a:avLst/>
          </a:prstGeom>
        </p:spPr>
      </p:pic>
      <p:pic>
        <p:nvPicPr>
          <p:cNvPr id="39" name="Graphic 38" descr="Thumbs Down with solid fill">
            <a:extLst>
              <a:ext uri="{FF2B5EF4-FFF2-40B4-BE49-F238E27FC236}">
                <a16:creationId xmlns:a16="http://schemas.microsoft.com/office/drawing/2014/main" id="{D6D9F899-C114-ED97-0E67-22F0CE4AE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1324" y="5370226"/>
            <a:ext cx="389745" cy="427220"/>
          </a:xfrm>
          <a:prstGeom prst="rect">
            <a:avLst/>
          </a:prstGeom>
        </p:spPr>
      </p:pic>
      <p:pic>
        <p:nvPicPr>
          <p:cNvPr id="40" name="Graphic 39" descr="Thumbs up sign with solid fill">
            <a:extLst>
              <a:ext uri="{FF2B5EF4-FFF2-40B4-BE49-F238E27FC236}">
                <a16:creationId xmlns:a16="http://schemas.microsoft.com/office/drawing/2014/main" id="{B550874A-9393-90C6-75C3-CA3E5E5941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6790" y="4813560"/>
            <a:ext cx="402237" cy="37725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403A7B-AA35-CC64-A480-A3D74747EB68}"/>
              </a:ext>
            </a:extLst>
          </p:cNvPr>
          <p:cNvSpPr txBox="1"/>
          <p:nvPr/>
        </p:nvSpPr>
        <p:spPr>
          <a:xfrm>
            <a:off x="6102246" y="483432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Useful to understand customer </a:t>
            </a:r>
            <a:r>
              <a:rPr lang="en-US" dirty="0" err="1">
                <a:ea typeface="+mn-lt"/>
                <a:cs typeface="+mn-lt"/>
              </a:rPr>
              <a:t>behaviours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D9D35B3-FF3C-2CFF-3FAE-31DA99BF00F3}"/>
              </a:ext>
            </a:extLst>
          </p:cNvPr>
          <p:cNvSpPr txBox="1"/>
          <p:nvPr/>
        </p:nvSpPr>
        <p:spPr>
          <a:xfrm>
            <a:off x="6096000" y="536811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Inapplicable or inaccurate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E31424-B0E1-948D-BE2E-8BD571281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4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09"/>
    </mc:Choice>
    <mc:Fallback>
      <p:transition spd="slow" advTm="66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F9ECD50-ADD9-47D1-8015-A68B0204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095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Introduction to problem (2)</a:t>
            </a:r>
          </a:p>
        </p:txBody>
      </p:sp>
      <p:sp>
        <p:nvSpPr>
          <p:cNvPr id="5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8720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3816179" y="1375959"/>
            <a:ext cx="3872379" cy="44606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7655" indent="-287655">
              <a:spcAft>
                <a:spcPts val="600"/>
              </a:spcAft>
            </a:pPr>
            <a:r>
              <a:rPr lang="en-US" sz="2800" b="1" dirty="0"/>
              <a:t>Overcome problem:</a:t>
            </a:r>
          </a:p>
          <a:p>
            <a:pPr marL="287655" indent="-287655">
              <a:spcAft>
                <a:spcPts val="600"/>
              </a:spcAft>
              <a:buFont typeface="Arial"/>
              <a:buChar char="•"/>
            </a:pPr>
            <a:r>
              <a:rPr lang="en-US" sz="2800" b="1" dirty="0"/>
              <a:t>Binarize to certain database with threshold</a:t>
            </a:r>
          </a:p>
          <a:p>
            <a:pPr marL="287655" indent="-287655">
              <a:spcAft>
                <a:spcPts val="600"/>
              </a:spcAft>
              <a:buFont typeface="Arial"/>
              <a:buChar char="•"/>
            </a:pPr>
            <a:r>
              <a:rPr lang="en-US" sz="2800" b="1" dirty="0"/>
              <a:t>Expectation support</a:t>
            </a:r>
          </a:p>
          <a:p>
            <a:pPr marL="287655" indent="-287655"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ea typeface="+mn-lt"/>
                <a:cs typeface="+mn-lt"/>
              </a:rPr>
              <a:t>Frequentness probability</a:t>
            </a:r>
            <a:endParaRPr lang="en-US" sz="2800" b="1" dirty="0"/>
          </a:p>
          <a:p>
            <a:pPr>
              <a:spcAft>
                <a:spcPts val="600"/>
              </a:spcAft>
            </a:pPr>
            <a:endParaRPr lang="en-US" sz="2800" b="1" dirty="0"/>
          </a:p>
          <a:p>
            <a:pPr>
              <a:spcAft>
                <a:spcPts val="600"/>
              </a:spcAft>
            </a:pPr>
            <a:r>
              <a:rPr lang="en-US" sz="2800" b="1" dirty="0"/>
              <a:t>=&gt; Less </a:t>
            </a:r>
            <a:r>
              <a:rPr lang="en-US" sz="2800" b="1" dirty="0">
                <a:ea typeface="+mn-lt"/>
                <a:cs typeface="+mn-lt"/>
              </a:rPr>
              <a:t>efficient and economic. Treat items to get importance information</a:t>
            </a:r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9" r="42775"/>
          <a:stretch/>
        </p:blipFill>
        <p:spPr>
          <a:xfrm>
            <a:off x="643470" y="1216480"/>
            <a:ext cx="2977787" cy="4384824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543DAFC-9329-0390-4790-AEF08689CF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3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64"/>
    </mc:Choice>
    <mc:Fallback>
      <p:transition spd="slow" advTm="50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F9ECD50-ADD9-47D1-8015-A68B02046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3095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Introduction to problem (3)</a:t>
            </a:r>
          </a:p>
        </p:txBody>
      </p:sp>
      <p:sp>
        <p:nvSpPr>
          <p:cNvPr id="51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8720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3878638" y="2787533"/>
            <a:ext cx="3872379" cy="44606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7655" indent="-287655">
              <a:spcAft>
                <a:spcPts val="600"/>
              </a:spcAft>
            </a:pPr>
            <a:r>
              <a:rPr lang="en-US" sz="2800" b="1" dirty="0"/>
              <a:t>W-PFIs :</a:t>
            </a:r>
          </a:p>
          <a:p>
            <a:pPr marL="287655" indent="-287655">
              <a:spcAft>
                <a:spcPts val="600"/>
              </a:spcAft>
              <a:buFont typeface="Arial"/>
              <a:buChar char="•"/>
            </a:pPr>
            <a:r>
              <a:rPr lang="en-US" sz="2800" b="1" dirty="0"/>
              <a:t>Add weight to each item of transactions</a:t>
            </a:r>
          </a:p>
          <a:p>
            <a:pPr marL="287655" indent="-287655">
              <a:spcAft>
                <a:spcPts val="600"/>
              </a:spcAft>
              <a:buFont typeface="Arial"/>
              <a:buChar char="•"/>
            </a:pPr>
            <a:r>
              <a:rPr lang="en-US" sz="2800" b="1" dirty="0"/>
              <a:t>No anti-monotonicity</a:t>
            </a:r>
          </a:p>
          <a:p>
            <a:pPr>
              <a:spcAft>
                <a:spcPts val="600"/>
              </a:spcAft>
            </a:pPr>
            <a:endParaRPr lang="en-US" sz="2800" b="1" dirty="0"/>
          </a:p>
          <a:p>
            <a:pPr>
              <a:spcAft>
                <a:spcPts val="600"/>
              </a:spcAft>
            </a:pPr>
            <a:endParaRPr lang="en-US" sz="2800" b="1" dirty="0"/>
          </a:p>
          <a:p>
            <a:pPr>
              <a:spcAft>
                <a:spcPts val="600"/>
              </a:spcAft>
            </a:pPr>
            <a:endParaRPr lang="en-US" sz="2800" b="1" dirty="0">
              <a:ea typeface="+mn-lt"/>
              <a:cs typeface="+mn-lt"/>
            </a:endParaRPr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9" r="42775"/>
          <a:stretch/>
        </p:blipFill>
        <p:spPr>
          <a:xfrm>
            <a:off x="643470" y="1216480"/>
            <a:ext cx="2977787" cy="4384824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64EACF-9EA1-5A48-49DF-E7EB149B9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1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639"/>
    </mc:Choice>
    <mc:Fallback>
      <p:transition spd="slow" advTm="71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/>
              <a:t>Define problem: Algorithm 1 – APRIORI (1)</a:t>
            </a:r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CC46B"/>
          </a:solidFill>
          <a:ln w="38100" cap="rnd">
            <a:solidFill>
              <a:srgbClr val="FCC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211" b="-3"/>
          <a:stretch/>
        </p:blipFill>
        <p:spPr>
          <a:xfrm>
            <a:off x="8150346" y="1994042"/>
            <a:ext cx="3441393" cy="4109003"/>
          </a:xfrm>
          <a:prstGeom prst="rect">
            <a:avLst/>
          </a:prstGeom>
        </p:spPr>
      </p:pic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7BD0521-0766-15E5-9980-C39165AD9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21" y="1997613"/>
            <a:ext cx="7440117" cy="3899592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7B2FA2-081A-5318-56F2-EA87B2C46C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3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257"/>
    </mc:Choice>
    <mc:Fallback>
      <p:transition spd="slow" advTm="66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7107" b="422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Define problem: Algorithm 1 – APRIORI (1)</a:t>
            </a:r>
          </a:p>
        </p:txBody>
      </p:sp>
      <p:sp>
        <p:nvSpPr>
          <p:cNvPr id="82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3E707-A015-DC1C-9D46-0F1F3AE841E1}"/>
              </a:ext>
            </a:extLst>
          </p:cNvPr>
          <p:cNvSpPr txBox="1"/>
          <p:nvPr/>
        </p:nvSpPr>
        <p:spPr>
          <a:xfrm>
            <a:off x="5516530" y="847082"/>
            <a:ext cx="5834222" cy="498841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    Input: </a:t>
            </a:r>
          </a:p>
          <a:p>
            <a:pPr marL="4572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An uncertain database DB: List of dictionaries: [{}]</a:t>
            </a:r>
          </a:p>
          <a:p>
            <a:pPr marL="4572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Weight table w: Dictionary {}</a:t>
            </a:r>
          </a:p>
          <a:p>
            <a:pPr marL="4572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Minimum support </a:t>
            </a:r>
            <a:r>
              <a:rPr lang="en-US" sz="2800" b="1" err="1">
                <a:solidFill>
                  <a:schemeClr val="tx1"/>
                </a:solidFill>
              </a:rPr>
              <a:t>msup</a:t>
            </a:r>
            <a:r>
              <a:rPr lang="en-US" sz="2800" b="1" dirty="0">
                <a:solidFill>
                  <a:schemeClr val="tx1"/>
                </a:solidFill>
              </a:rPr>
              <a:t>: integer number</a:t>
            </a:r>
          </a:p>
          <a:p>
            <a:pPr marL="4572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Threshold t: Float number</a:t>
            </a:r>
          </a:p>
          <a:p>
            <a:pPr marL="4572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Alpha scare factor variable: Float number</a:t>
            </a:r>
          </a:p>
          <a:p>
            <a:pPr marL="228600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Output:</a:t>
            </a:r>
          </a:p>
          <a:p>
            <a:pPr marL="228600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WPFI contain w-PFI itemset: List of list [[]] </a:t>
            </a:r>
          </a:p>
          <a:p>
            <a:pPr marL="571500" indent="-3429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51435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8C9C0B-D5CF-D992-8A80-CB7CB76ABA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39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51"/>
    </mc:Choice>
    <mc:Fallback>
      <p:transition spd="slow" advTm="7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95DC6D5-A7B0-4D09-A7A5-62869A0D2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t="17107" b="422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847082"/>
            <a:ext cx="3803904" cy="51239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Define problem: Algorithm 1 – APRIORI (2)</a:t>
            </a:r>
          </a:p>
        </p:txBody>
      </p:sp>
      <p:sp>
        <p:nvSpPr>
          <p:cNvPr id="82" name="sketchy rectangle">
            <a:extLst>
              <a:ext uri="{FF2B5EF4-FFF2-40B4-BE49-F238E27FC236}">
                <a16:creationId xmlns:a16="http://schemas.microsoft.com/office/drawing/2014/main" id="{E72C4BCF-DD12-4745-97A9-F340887E1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0453" y="563667"/>
            <a:ext cx="6570918" cy="5579082"/>
          </a:xfrm>
          <a:custGeom>
            <a:avLst/>
            <a:gdLst>
              <a:gd name="connsiteX0" fmla="*/ 0 w 6570918"/>
              <a:gd name="connsiteY0" fmla="*/ 0 h 5579082"/>
              <a:gd name="connsiteX1" fmla="*/ 525673 w 6570918"/>
              <a:gd name="connsiteY1" fmla="*/ 0 h 5579082"/>
              <a:gd name="connsiteX2" fmla="*/ 1182765 w 6570918"/>
              <a:gd name="connsiteY2" fmla="*/ 0 h 5579082"/>
              <a:gd name="connsiteX3" fmla="*/ 1905566 w 6570918"/>
              <a:gd name="connsiteY3" fmla="*/ 0 h 5579082"/>
              <a:gd name="connsiteX4" fmla="*/ 2365530 w 6570918"/>
              <a:gd name="connsiteY4" fmla="*/ 0 h 5579082"/>
              <a:gd name="connsiteX5" fmla="*/ 2825495 w 6570918"/>
              <a:gd name="connsiteY5" fmla="*/ 0 h 5579082"/>
              <a:gd name="connsiteX6" fmla="*/ 3614005 w 6570918"/>
              <a:gd name="connsiteY6" fmla="*/ 0 h 5579082"/>
              <a:gd name="connsiteX7" fmla="*/ 4271097 w 6570918"/>
              <a:gd name="connsiteY7" fmla="*/ 0 h 5579082"/>
              <a:gd name="connsiteX8" fmla="*/ 4731061 w 6570918"/>
              <a:gd name="connsiteY8" fmla="*/ 0 h 5579082"/>
              <a:gd name="connsiteX9" fmla="*/ 5388153 w 6570918"/>
              <a:gd name="connsiteY9" fmla="*/ 0 h 5579082"/>
              <a:gd name="connsiteX10" fmla="*/ 6570918 w 6570918"/>
              <a:gd name="connsiteY10" fmla="*/ 0 h 5579082"/>
              <a:gd name="connsiteX11" fmla="*/ 6570918 w 6570918"/>
              <a:gd name="connsiteY11" fmla="*/ 641594 h 5579082"/>
              <a:gd name="connsiteX12" fmla="*/ 6570918 w 6570918"/>
              <a:gd name="connsiteY12" fmla="*/ 1338980 h 5579082"/>
              <a:gd name="connsiteX13" fmla="*/ 6570918 w 6570918"/>
              <a:gd name="connsiteY13" fmla="*/ 1868992 h 5579082"/>
              <a:gd name="connsiteX14" fmla="*/ 6570918 w 6570918"/>
              <a:gd name="connsiteY14" fmla="*/ 2677959 h 5579082"/>
              <a:gd name="connsiteX15" fmla="*/ 6570918 w 6570918"/>
              <a:gd name="connsiteY15" fmla="*/ 3375345 h 5579082"/>
              <a:gd name="connsiteX16" fmla="*/ 6570918 w 6570918"/>
              <a:gd name="connsiteY16" fmla="*/ 4184312 h 5579082"/>
              <a:gd name="connsiteX17" fmla="*/ 6570918 w 6570918"/>
              <a:gd name="connsiteY17" fmla="*/ 4825906 h 5579082"/>
              <a:gd name="connsiteX18" fmla="*/ 6570918 w 6570918"/>
              <a:gd name="connsiteY18" fmla="*/ 5579082 h 5579082"/>
              <a:gd name="connsiteX19" fmla="*/ 5913826 w 6570918"/>
              <a:gd name="connsiteY19" fmla="*/ 5579082 h 5579082"/>
              <a:gd name="connsiteX20" fmla="*/ 5256734 w 6570918"/>
              <a:gd name="connsiteY20" fmla="*/ 5579082 h 5579082"/>
              <a:gd name="connsiteX21" fmla="*/ 4796770 w 6570918"/>
              <a:gd name="connsiteY21" fmla="*/ 5579082 h 5579082"/>
              <a:gd name="connsiteX22" fmla="*/ 4139678 w 6570918"/>
              <a:gd name="connsiteY22" fmla="*/ 5579082 h 5579082"/>
              <a:gd name="connsiteX23" fmla="*/ 3548296 w 6570918"/>
              <a:gd name="connsiteY23" fmla="*/ 5579082 h 5579082"/>
              <a:gd name="connsiteX24" fmla="*/ 2956913 w 6570918"/>
              <a:gd name="connsiteY24" fmla="*/ 5579082 h 5579082"/>
              <a:gd name="connsiteX25" fmla="*/ 2365530 w 6570918"/>
              <a:gd name="connsiteY25" fmla="*/ 5579082 h 5579082"/>
              <a:gd name="connsiteX26" fmla="*/ 1774148 w 6570918"/>
              <a:gd name="connsiteY26" fmla="*/ 5579082 h 5579082"/>
              <a:gd name="connsiteX27" fmla="*/ 1051347 w 6570918"/>
              <a:gd name="connsiteY27" fmla="*/ 5579082 h 5579082"/>
              <a:gd name="connsiteX28" fmla="*/ 0 w 6570918"/>
              <a:gd name="connsiteY28" fmla="*/ 5579082 h 5579082"/>
              <a:gd name="connsiteX29" fmla="*/ 0 w 6570918"/>
              <a:gd name="connsiteY29" fmla="*/ 5049069 h 5579082"/>
              <a:gd name="connsiteX30" fmla="*/ 0 w 6570918"/>
              <a:gd name="connsiteY30" fmla="*/ 4407475 h 5579082"/>
              <a:gd name="connsiteX31" fmla="*/ 0 w 6570918"/>
              <a:gd name="connsiteY31" fmla="*/ 3654299 h 5579082"/>
              <a:gd name="connsiteX32" fmla="*/ 0 w 6570918"/>
              <a:gd name="connsiteY32" fmla="*/ 2845332 h 5579082"/>
              <a:gd name="connsiteX33" fmla="*/ 0 w 6570918"/>
              <a:gd name="connsiteY33" fmla="*/ 2315319 h 5579082"/>
              <a:gd name="connsiteX34" fmla="*/ 0 w 6570918"/>
              <a:gd name="connsiteY34" fmla="*/ 1785306 h 5579082"/>
              <a:gd name="connsiteX35" fmla="*/ 0 w 6570918"/>
              <a:gd name="connsiteY35" fmla="*/ 976339 h 5579082"/>
              <a:gd name="connsiteX36" fmla="*/ 0 w 6570918"/>
              <a:gd name="connsiteY36" fmla="*/ 0 h 5579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570918" h="5579082" fill="none" extrusionOk="0">
                <a:moveTo>
                  <a:pt x="0" y="0"/>
                </a:moveTo>
                <a:cubicBezTo>
                  <a:pt x="243958" y="-12943"/>
                  <a:pt x="320490" y="5069"/>
                  <a:pt x="525673" y="0"/>
                </a:cubicBezTo>
                <a:cubicBezTo>
                  <a:pt x="730856" y="-5069"/>
                  <a:pt x="894885" y="-31124"/>
                  <a:pt x="1182765" y="0"/>
                </a:cubicBezTo>
                <a:cubicBezTo>
                  <a:pt x="1470645" y="31124"/>
                  <a:pt x="1749273" y="-34665"/>
                  <a:pt x="1905566" y="0"/>
                </a:cubicBezTo>
                <a:cubicBezTo>
                  <a:pt x="2061859" y="34665"/>
                  <a:pt x="2197988" y="-9109"/>
                  <a:pt x="2365530" y="0"/>
                </a:cubicBezTo>
                <a:cubicBezTo>
                  <a:pt x="2533072" y="9109"/>
                  <a:pt x="2717818" y="14270"/>
                  <a:pt x="2825495" y="0"/>
                </a:cubicBezTo>
                <a:cubicBezTo>
                  <a:pt x="2933173" y="-14270"/>
                  <a:pt x="3325797" y="34931"/>
                  <a:pt x="3614005" y="0"/>
                </a:cubicBezTo>
                <a:cubicBezTo>
                  <a:pt x="3902213" y="-34931"/>
                  <a:pt x="4022668" y="20046"/>
                  <a:pt x="4271097" y="0"/>
                </a:cubicBezTo>
                <a:cubicBezTo>
                  <a:pt x="4519526" y="-20046"/>
                  <a:pt x="4513512" y="-11694"/>
                  <a:pt x="4731061" y="0"/>
                </a:cubicBezTo>
                <a:cubicBezTo>
                  <a:pt x="4948610" y="11694"/>
                  <a:pt x="5198372" y="9165"/>
                  <a:pt x="5388153" y="0"/>
                </a:cubicBezTo>
                <a:cubicBezTo>
                  <a:pt x="5577934" y="-9165"/>
                  <a:pt x="6151380" y="40199"/>
                  <a:pt x="6570918" y="0"/>
                </a:cubicBezTo>
                <a:cubicBezTo>
                  <a:pt x="6551036" y="203561"/>
                  <a:pt x="6580818" y="383315"/>
                  <a:pt x="6570918" y="641594"/>
                </a:cubicBezTo>
                <a:cubicBezTo>
                  <a:pt x="6561018" y="899873"/>
                  <a:pt x="6567176" y="1128287"/>
                  <a:pt x="6570918" y="1338980"/>
                </a:cubicBezTo>
                <a:cubicBezTo>
                  <a:pt x="6574660" y="1549673"/>
                  <a:pt x="6585356" y="1654385"/>
                  <a:pt x="6570918" y="1868992"/>
                </a:cubicBezTo>
                <a:cubicBezTo>
                  <a:pt x="6556480" y="2083599"/>
                  <a:pt x="6556432" y="2483858"/>
                  <a:pt x="6570918" y="2677959"/>
                </a:cubicBezTo>
                <a:cubicBezTo>
                  <a:pt x="6585404" y="2872060"/>
                  <a:pt x="6594779" y="3123863"/>
                  <a:pt x="6570918" y="3375345"/>
                </a:cubicBezTo>
                <a:cubicBezTo>
                  <a:pt x="6547057" y="3626827"/>
                  <a:pt x="6570936" y="3958160"/>
                  <a:pt x="6570918" y="4184312"/>
                </a:cubicBezTo>
                <a:cubicBezTo>
                  <a:pt x="6570900" y="4410464"/>
                  <a:pt x="6547287" y="4544723"/>
                  <a:pt x="6570918" y="4825906"/>
                </a:cubicBezTo>
                <a:cubicBezTo>
                  <a:pt x="6594549" y="5107089"/>
                  <a:pt x="6602036" y="5410476"/>
                  <a:pt x="6570918" y="5579082"/>
                </a:cubicBezTo>
                <a:cubicBezTo>
                  <a:pt x="6298110" y="5570936"/>
                  <a:pt x="6115328" y="5586054"/>
                  <a:pt x="5913826" y="5579082"/>
                </a:cubicBezTo>
                <a:cubicBezTo>
                  <a:pt x="5712324" y="5572110"/>
                  <a:pt x="5388485" y="5595536"/>
                  <a:pt x="5256734" y="5579082"/>
                </a:cubicBezTo>
                <a:cubicBezTo>
                  <a:pt x="5124983" y="5562628"/>
                  <a:pt x="4935790" y="5558095"/>
                  <a:pt x="4796770" y="5579082"/>
                </a:cubicBezTo>
                <a:cubicBezTo>
                  <a:pt x="4657750" y="5600069"/>
                  <a:pt x="4406133" y="5565422"/>
                  <a:pt x="4139678" y="5579082"/>
                </a:cubicBezTo>
                <a:cubicBezTo>
                  <a:pt x="3873223" y="5592742"/>
                  <a:pt x="3680595" y="5550657"/>
                  <a:pt x="3548296" y="5579082"/>
                </a:cubicBezTo>
                <a:cubicBezTo>
                  <a:pt x="3415997" y="5607507"/>
                  <a:pt x="3154943" y="5582453"/>
                  <a:pt x="2956913" y="5579082"/>
                </a:cubicBezTo>
                <a:cubicBezTo>
                  <a:pt x="2758883" y="5575711"/>
                  <a:pt x="2616161" y="5608318"/>
                  <a:pt x="2365530" y="5579082"/>
                </a:cubicBezTo>
                <a:cubicBezTo>
                  <a:pt x="2114899" y="5549846"/>
                  <a:pt x="2015415" y="5589111"/>
                  <a:pt x="1774148" y="5579082"/>
                </a:cubicBezTo>
                <a:cubicBezTo>
                  <a:pt x="1532881" y="5569053"/>
                  <a:pt x="1276772" y="5614025"/>
                  <a:pt x="1051347" y="5579082"/>
                </a:cubicBezTo>
                <a:cubicBezTo>
                  <a:pt x="825922" y="5544139"/>
                  <a:pt x="317006" y="5579887"/>
                  <a:pt x="0" y="5579082"/>
                </a:cubicBezTo>
                <a:cubicBezTo>
                  <a:pt x="647" y="5359793"/>
                  <a:pt x="-19331" y="5263540"/>
                  <a:pt x="0" y="5049069"/>
                </a:cubicBezTo>
                <a:cubicBezTo>
                  <a:pt x="19331" y="4834598"/>
                  <a:pt x="-28451" y="4599178"/>
                  <a:pt x="0" y="4407475"/>
                </a:cubicBezTo>
                <a:cubicBezTo>
                  <a:pt x="28451" y="4215772"/>
                  <a:pt x="-6879" y="3851595"/>
                  <a:pt x="0" y="3654299"/>
                </a:cubicBezTo>
                <a:cubicBezTo>
                  <a:pt x="6879" y="3457003"/>
                  <a:pt x="-13361" y="3153430"/>
                  <a:pt x="0" y="2845332"/>
                </a:cubicBezTo>
                <a:cubicBezTo>
                  <a:pt x="13361" y="2537234"/>
                  <a:pt x="-16264" y="2440224"/>
                  <a:pt x="0" y="2315319"/>
                </a:cubicBezTo>
                <a:cubicBezTo>
                  <a:pt x="16264" y="2190414"/>
                  <a:pt x="-4326" y="1972406"/>
                  <a:pt x="0" y="1785306"/>
                </a:cubicBezTo>
                <a:cubicBezTo>
                  <a:pt x="4326" y="1598206"/>
                  <a:pt x="36209" y="1149228"/>
                  <a:pt x="0" y="976339"/>
                </a:cubicBezTo>
                <a:cubicBezTo>
                  <a:pt x="-36209" y="803450"/>
                  <a:pt x="-26312" y="313518"/>
                  <a:pt x="0" y="0"/>
                </a:cubicBezTo>
                <a:close/>
              </a:path>
              <a:path w="6570918" h="5579082" stroke="0" extrusionOk="0">
                <a:moveTo>
                  <a:pt x="0" y="0"/>
                </a:moveTo>
                <a:cubicBezTo>
                  <a:pt x="278313" y="27288"/>
                  <a:pt x="431280" y="2299"/>
                  <a:pt x="591383" y="0"/>
                </a:cubicBezTo>
                <a:cubicBezTo>
                  <a:pt x="751486" y="-2299"/>
                  <a:pt x="864229" y="-10501"/>
                  <a:pt x="1051347" y="0"/>
                </a:cubicBezTo>
                <a:cubicBezTo>
                  <a:pt x="1238465" y="10501"/>
                  <a:pt x="1656622" y="-8810"/>
                  <a:pt x="1839857" y="0"/>
                </a:cubicBezTo>
                <a:cubicBezTo>
                  <a:pt x="2023092" y="8810"/>
                  <a:pt x="2169087" y="15350"/>
                  <a:pt x="2431240" y="0"/>
                </a:cubicBezTo>
                <a:cubicBezTo>
                  <a:pt x="2693393" y="-15350"/>
                  <a:pt x="2900257" y="27267"/>
                  <a:pt x="3022622" y="0"/>
                </a:cubicBezTo>
                <a:cubicBezTo>
                  <a:pt x="3144987" y="-27267"/>
                  <a:pt x="3447181" y="14689"/>
                  <a:pt x="3811132" y="0"/>
                </a:cubicBezTo>
                <a:cubicBezTo>
                  <a:pt x="4175083" y="-14689"/>
                  <a:pt x="4141184" y="1416"/>
                  <a:pt x="4336806" y="0"/>
                </a:cubicBezTo>
                <a:cubicBezTo>
                  <a:pt x="4532428" y="-1416"/>
                  <a:pt x="4953156" y="21134"/>
                  <a:pt x="5125316" y="0"/>
                </a:cubicBezTo>
                <a:cubicBezTo>
                  <a:pt x="5297476" y="-21134"/>
                  <a:pt x="5588322" y="-4504"/>
                  <a:pt x="5913826" y="0"/>
                </a:cubicBezTo>
                <a:cubicBezTo>
                  <a:pt x="6239330" y="4504"/>
                  <a:pt x="6420523" y="-5260"/>
                  <a:pt x="6570918" y="0"/>
                </a:cubicBezTo>
                <a:cubicBezTo>
                  <a:pt x="6591445" y="372376"/>
                  <a:pt x="6574842" y="632430"/>
                  <a:pt x="6570918" y="808967"/>
                </a:cubicBezTo>
                <a:cubicBezTo>
                  <a:pt x="6566994" y="985504"/>
                  <a:pt x="6590171" y="1307889"/>
                  <a:pt x="6570918" y="1562143"/>
                </a:cubicBezTo>
                <a:cubicBezTo>
                  <a:pt x="6551665" y="1816397"/>
                  <a:pt x="6555438" y="1963128"/>
                  <a:pt x="6570918" y="2092156"/>
                </a:cubicBezTo>
                <a:cubicBezTo>
                  <a:pt x="6586398" y="2221184"/>
                  <a:pt x="6566210" y="2620933"/>
                  <a:pt x="6570918" y="2789541"/>
                </a:cubicBezTo>
                <a:cubicBezTo>
                  <a:pt x="6575626" y="2958149"/>
                  <a:pt x="6544837" y="3183433"/>
                  <a:pt x="6570918" y="3486926"/>
                </a:cubicBezTo>
                <a:cubicBezTo>
                  <a:pt x="6596999" y="3790419"/>
                  <a:pt x="6605308" y="3845885"/>
                  <a:pt x="6570918" y="4184312"/>
                </a:cubicBezTo>
                <a:cubicBezTo>
                  <a:pt x="6536528" y="4522739"/>
                  <a:pt x="6608082" y="4624099"/>
                  <a:pt x="6570918" y="4937488"/>
                </a:cubicBezTo>
                <a:cubicBezTo>
                  <a:pt x="6533754" y="5250877"/>
                  <a:pt x="6586964" y="5431073"/>
                  <a:pt x="6570918" y="5579082"/>
                </a:cubicBezTo>
                <a:cubicBezTo>
                  <a:pt x="6289892" y="5586213"/>
                  <a:pt x="6205354" y="5547724"/>
                  <a:pt x="5848117" y="5579082"/>
                </a:cubicBezTo>
                <a:cubicBezTo>
                  <a:pt x="5490880" y="5610440"/>
                  <a:pt x="5430172" y="5600685"/>
                  <a:pt x="5322444" y="5579082"/>
                </a:cubicBezTo>
                <a:cubicBezTo>
                  <a:pt x="5214716" y="5557479"/>
                  <a:pt x="4791298" y="5604209"/>
                  <a:pt x="4533933" y="5579082"/>
                </a:cubicBezTo>
                <a:cubicBezTo>
                  <a:pt x="4276568" y="5553955"/>
                  <a:pt x="4194834" y="5592381"/>
                  <a:pt x="3876842" y="5579082"/>
                </a:cubicBezTo>
                <a:cubicBezTo>
                  <a:pt x="3558850" y="5565783"/>
                  <a:pt x="3592122" y="5581860"/>
                  <a:pt x="3351168" y="5579082"/>
                </a:cubicBezTo>
                <a:cubicBezTo>
                  <a:pt x="3110214" y="5576304"/>
                  <a:pt x="2934023" y="5584193"/>
                  <a:pt x="2694076" y="5579082"/>
                </a:cubicBezTo>
                <a:cubicBezTo>
                  <a:pt x="2454129" y="5573971"/>
                  <a:pt x="2428702" y="5591803"/>
                  <a:pt x="2234112" y="5579082"/>
                </a:cubicBezTo>
                <a:cubicBezTo>
                  <a:pt x="2039522" y="5566361"/>
                  <a:pt x="1981009" y="5601189"/>
                  <a:pt x="1774148" y="5579082"/>
                </a:cubicBezTo>
                <a:cubicBezTo>
                  <a:pt x="1567287" y="5556975"/>
                  <a:pt x="1275481" y="5606317"/>
                  <a:pt x="1117056" y="5579082"/>
                </a:cubicBezTo>
                <a:cubicBezTo>
                  <a:pt x="958631" y="5551847"/>
                  <a:pt x="755477" y="5572254"/>
                  <a:pt x="591383" y="5579082"/>
                </a:cubicBezTo>
                <a:cubicBezTo>
                  <a:pt x="427289" y="5585910"/>
                  <a:pt x="187330" y="5591515"/>
                  <a:pt x="0" y="5579082"/>
                </a:cubicBezTo>
                <a:cubicBezTo>
                  <a:pt x="-26479" y="5461734"/>
                  <a:pt x="-8007" y="5136203"/>
                  <a:pt x="0" y="4993278"/>
                </a:cubicBezTo>
                <a:cubicBezTo>
                  <a:pt x="8007" y="4850353"/>
                  <a:pt x="-866" y="4711104"/>
                  <a:pt x="0" y="4463266"/>
                </a:cubicBezTo>
                <a:cubicBezTo>
                  <a:pt x="866" y="4215428"/>
                  <a:pt x="32773" y="4051281"/>
                  <a:pt x="0" y="3710090"/>
                </a:cubicBezTo>
                <a:cubicBezTo>
                  <a:pt x="-32773" y="3368899"/>
                  <a:pt x="-4467" y="3247332"/>
                  <a:pt x="0" y="3124286"/>
                </a:cubicBezTo>
                <a:cubicBezTo>
                  <a:pt x="4467" y="3001240"/>
                  <a:pt x="-19954" y="2606861"/>
                  <a:pt x="0" y="2371110"/>
                </a:cubicBezTo>
                <a:cubicBezTo>
                  <a:pt x="19954" y="2135359"/>
                  <a:pt x="32823" y="1730214"/>
                  <a:pt x="0" y="1562143"/>
                </a:cubicBezTo>
                <a:cubicBezTo>
                  <a:pt x="-32823" y="1394072"/>
                  <a:pt x="31174" y="1196398"/>
                  <a:pt x="0" y="920549"/>
                </a:cubicBezTo>
                <a:cubicBezTo>
                  <a:pt x="-31174" y="644700"/>
                  <a:pt x="-12315" y="369594"/>
                  <a:pt x="0" y="0"/>
                </a:cubicBezTo>
                <a:close/>
              </a:path>
            </a:pathLst>
          </a:custGeom>
          <a:solidFill>
            <a:schemeClr val="bg1"/>
          </a:solidFill>
          <a:ln w="95250"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3E707-A015-DC1C-9D46-0F1F3AE841E1}"/>
              </a:ext>
            </a:extLst>
          </p:cNvPr>
          <p:cNvSpPr txBox="1"/>
          <p:nvPr/>
        </p:nvSpPr>
        <p:spPr>
          <a:xfrm>
            <a:off x="5251573" y="696687"/>
            <a:ext cx="6196483" cy="528920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2 small algorithms (function): </a:t>
            </a:r>
            <a:r>
              <a:rPr lang="en-US" sz="2800" b="1" dirty="0" err="1">
                <a:solidFill>
                  <a:schemeClr val="tx1"/>
                </a:solidFill>
              </a:rPr>
              <a:t>Scan_Find_wPFI</a:t>
            </a:r>
            <a:r>
              <a:rPr lang="en-US" sz="2800" b="1" dirty="0">
                <a:solidFill>
                  <a:schemeClr val="tx1"/>
                </a:solidFill>
              </a:rPr>
              <a:t> and </a:t>
            </a:r>
            <a:r>
              <a:rPr lang="en-US" sz="2800" b="1" dirty="0" err="1">
                <a:solidFill>
                  <a:schemeClr val="tx1"/>
                </a:solidFill>
              </a:rPr>
              <a:t>wPFI_Apriori_Gen</a:t>
            </a:r>
            <a:endParaRPr lang="en-US" dirty="0" err="1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With </a:t>
            </a:r>
            <a:r>
              <a:rPr lang="en-US" sz="2800" b="1" err="1">
                <a:solidFill>
                  <a:schemeClr val="tx1"/>
                </a:solidFill>
              </a:rPr>
              <a:t>Scan_Find_wPFI</a:t>
            </a:r>
            <a:r>
              <a:rPr lang="en-US" sz="2800" b="1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     Input: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 err="1">
                <a:solidFill>
                  <a:schemeClr val="tx1"/>
                </a:solidFill>
              </a:rPr>
              <a:t>Candicate</a:t>
            </a:r>
            <a:r>
              <a:rPr lang="en-US" sz="2800" b="1" dirty="0">
                <a:solidFill>
                  <a:schemeClr val="tx1"/>
                </a:solidFill>
              </a:rPr>
              <a:t> set for scan: {}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List of </a:t>
            </a:r>
            <a:r>
              <a:rPr lang="en-US" sz="2800" b="1" dirty="0" err="1">
                <a:solidFill>
                  <a:schemeClr val="tx1"/>
                </a:solidFill>
              </a:rPr>
              <a:t>transction</a:t>
            </a:r>
            <a:r>
              <a:rPr lang="en-US" sz="2800" b="1" dirty="0">
                <a:solidFill>
                  <a:schemeClr val="tx1"/>
                </a:solidFill>
              </a:rPr>
              <a:t> with probability: [{}]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Weight table: dictionary {}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Minimum support : integer number</a:t>
            </a:r>
          </a:p>
          <a:p>
            <a:pPr marL="914400" lvl="1" indent="-4572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Threshold t: float number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Output: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/>
                </a:solidFill>
              </a:rPr>
              <a:t>List of itemset is w-PFI: [[]]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2800" b="1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2800" b="1" dirty="0">
              <a:solidFill>
                <a:schemeClr val="tx1"/>
              </a:solidFill>
            </a:endParaRPr>
          </a:p>
          <a:p>
            <a:pPr marL="571500" indent="-3429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514350" indent="-28575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E13CA34-EBB4-FF1A-1D3C-DB2E4D2C2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89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73"/>
    </mc:Choice>
    <mc:Fallback>
      <p:transition spd="slow" advTm="79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00" dirty="0"/>
              <a:t>Define problem: Algorithm 2 – </a:t>
            </a:r>
            <a:r>
              <a:rPr lang="en-US" sz="4500" dirty="0">
                <a:ea typeface="+mj-lt"/>
                <a:cs typeface="+mj-lt"/>
              </a:rPr>
              <a:t>w-PFI candidate generation(1)</a:t>
            </a:r>
            <a:endParaRPr lang="en-US" sz="4500" dirty="0"/>
          </a:p>
        </p:txBody>
      </p:sp>
      <p:sp>
        <p:nvSpPr>
          <p:cNvPr id="60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072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CC46B"/>
          </a:solidFill>
          <a:ln w="38100" cap="rnd">
            <a:solidFill>
              <a:srgbClr val="FCC46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572493" y="2083807"/>
            <a:ext cx="7038338" cy="410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9055">
              <a:lnSpc>
                <a:spcPct val="110000"/>
              </a:lnSpc>
              <a:spcAft>
                <a:spcPts val="600"/>
              </a:spcAft>
            </a:pPr>
            <a:endParaRPr lang="en-US" b="1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/>
          </a:p>
        </p:txBody>
      </p:sp>
      <p:pic>
        <p:nvPicPr>
          <p:cNvPr id="25" name="Picture 24" descr="A mosaic of colorful geometric shapes">
            <a:extLst>
              <a:ext uri="{FF2B5EF4-FFF2-40B4-BE49-F238E27FC236}">
                <a16:creationId xmlns:a16="http://schemas.microsoft.com/office/drawing/2014/main" id="{5AB5281A-999F-9DA9-6456-7AFB9879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211" b="-3"/>
          <a:stretch/>
        </p:blipFill>
        <p:spPr>
          <a:xfrm>
            <a:off x="8150346" y="1994042"/>
            <a:ext cx="3441393" cy="4109003"/>
          </a:xfrm>
          <a:prstGeom prst="rect">
            <a:avLst/>
          </a:prstGeom>
        </p:spPr>
      </p:pic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21E018-400A-6C9F-5FAC-1670DD2C3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21" y="2088822"/>
            <a:ext cx="6803036" cy="40044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1956D0-B5BD-07E0-D315-8B31B33245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6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61"/>
    </mc:Choice>
    <mc:Fallback>
      <p:transition spd="slow" advTm="103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428</Words>
  <Application>Microsoft Office PowerPoint</Application>
  <PresentationFormat>Widescreen</PresentationFormat>
  <Paragraphs>100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The Hand Bold</vt:lpstr>
      <vt:lpstr>The Serif Hand Black</vt:lpstr>
      <vt:lpstr>Wingdings</vt:lpstr>
      <vt:lpstr>SketchyVTI</vt:lpstr>
      <vt:lpstr>Efficient weighted probabilistic frequent itemset mining in UNCERTAIN DATABASE</vt:lpstr>
      <vt:lpstr>Table of content</vt:lpstr>
      <vt:lpstr>Introduction to problem (1)</vt:lpstr>
      <vt:lpstr>Introduction to problem (2)</vt:lpstr>
      <vt:lpstr>Introduction to problem (3)</vt:lpstr>
      <vt:lpstr>Define problem: Algorithm 1 – APRIORI (1)</vt:lpstr>
      <vt:lpstr>Define problem: Algorithm 1 – APRIORI (1)</vt:lpstr>
      <vt:lpstr>Define problem: Algorithm 1 – APRIORI (2)</vt:lpstr>
      <vt:lpstr>Define problem: Algorithm 2 – w-PFI candidate generation(1)</vt:lpstr>
      <vt:lpstr>Define problem: Algorithm 2 – w-PFI candidate generation(2)</vt:lpstr>
      <vt:lpstr>Define problem: Algorithm 3 – w-PFI candidate generation based on probability model (1)</vt:lpstr>
      <vt:lpstr>Define problem: Algorithm 2 – w-PFI candidate based on probability model</vt:lpstr>
      <vt:lpstr>Implementation</vt:lpstr>
      <vt:lpstr>IMplement: SCAN_FIND_WPFI</vt:lpstr>
      <vt:lpstr>IMplement: GENERATE CADIDATE WPFI</vt:lpstr>
      <vt:lpstr>SAMPLE RUN : X={Fruit, milk} sp=0.32 is a w-pfi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Thai Tien Dat</cp:lastModifiedBy>
  <cp:revision>679</cp:revision>
  <dcterms:created xsi:type="dcterms:W3CDTF">2023-11-18T04:46:04Z</dcterms:created>
  <dcterms:modified xsi:type="dcterms:W3CDTF">2023-11-19T16:53:26Z</dcterms:modified>
</cp:coreProperties>
</file>